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12192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1231"/>
    <a:srgbClr val="222A35"/>
    <a:srgbClr val="3D444E"/>
    <a:srgbClr val="595F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61" autoAdjust="0"/>
    <p:restoredTop sz="94660"/>
  </p:normalViewPr>
  <p:slideViewPr>
    <p:cSldViewPr snapToGrid="0">
      <p:cViewPr varScale="1">
        <p:scale>
          <a:sx n="46" d="100"/>
          <a:sy n="46" d="100"/>
        </p:scale>
        <p:origin x="3341" y="-23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8A8F6B8-0FFE-42D2-AAE2-B4D6DE5B7D66}" type="datetimeFigureOut">
              <a:rPr lang="es-MX" smtClean="0"/>
              <a:t>27/05/2022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44742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8A8F6B8-0FFE-42D2-AAE2-B4D6DE5B7D66}" type="datetimeFigureOut">
              <a:rPr lang="es-MX" smtClean="0"/>
              <a:t>27/05/2022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212618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8A8F6B8-0FFE-42D2-AAE2-B4D6DE5B7D66}" type="datetimeFigureOut">
              <a:rPr lang="es-MX" smtClean="0"/>
              <a:t>27/05/2022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309411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8A8F6B8-0FFE-42D2-AAE2-B4D6DE5B7D66}" type="datetimeFigureOut">
              <a:rPr lang="es-MX" smtClean="0"/>
              <a:t>27/05/2022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103526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8A8F6B8-0FFE-42D2-AAE2-B4D6DE5B7D66}" type="datetimeFigureOut">
              <a:rPr lang="es-MX" smtClean="0"/>
              <a:t>27/05/2022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383709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8A8F6B8-0FFE-42D2-AAE2-B4D6DE5B7D66}" type="datetimeFigureOut">
              <a:rPr lang="es-MX" smtClean="0"/>
              <a:t>27/05/2022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4237102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8A8F6B8-0FFE-42D2-AAE2-B4D6DE5B7D66}" type="datetimeFigureOut">
              <a:rPr lang="es-MX" smtClean="0"/>
              <a:t>27/05/2022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35138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8A8F6B8-0FFE-42D2-AAE2-B4D6DE5B7D66}" type="datetimeFigureOut">
              <a:rPr lang="es-MX" smtClean="0"/>
              <a:t>27/05/2022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168347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8F6B8-0FFE-42D2-AAE2-B4D6DE5B7D66}" type="datetimeFigureOut">
              <a:rPr lang="es-MX" smtClean="0"/>
              <a:t>27/05/2022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125311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B8A8F6B8-0FFE-42D2-AAE2-B4D6DE5B7D66}" type="datetimeFigureOut">
              <a:rPr lang="es-MX" smtClean="0"/>
              <a:t>27/05/2022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2154132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B8A8F6B8-0FFE-42D2-AAE2-B4D6DE5B7D66}" type="datetimeFigureOut">
              <a:rPr lang="es-MX" smtClean="0"/>
              <a:t>27/05/2022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1661530-EC4E-4177-85EE-E24F214CBF1E}" type="slidenum">
              <a:rPr lang="es-MX" smtClean="0"/>
              <a:t>‹Nº›</a:t>
            </a:fld>
            <a:endParaRPr lang="es-MX"/>
          </a:p>
        </p:txBody>
      </p:sp>
    </p:spTree>
    <p:extLst>
      <p:ext uri="{BB962C8B-B14F-4D97-AF65-F5344CB8AC3E}">
        <p14:creationId xmlns:p14="http://schemas.microsoft.com/office/powerpoint/2010/main" val="42813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8A8F6B8-0FFE-42D2-AAE2-B4D6DE5B7D66}" type="datetimeFigureOut">
              <a:rPr lang="es-MX" smtClean="0"/>
              <a:t>27/05/2022</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1661530-EC4E-4177-85EE-E24F214CBF1E}" type="slidenum">
              <a:rPr lang="es-MX" smtClean="0"/>
              <a:t>‹Nº›</a:t>
            </a:fld>
            <a:endParaRPr lang="es-MX"/>
          </a:p>
        </p:txBody>
      </p:sp>
    </p:spTree>
    <p:extLst>
      <p:ext uri="{BB962C8B-B14F-4D97-AF65-F5344CB8AC3E}">
        <p14:creationId xmlns:p14="http://schemas.microsoft.com/office/powerpoint/2010/main" val="753337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upz.edu.m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9515675" y="-7676533"/>
          <a:ext cx="26190414" cy="27093525"/>
        </p:xfrm>
        <a:graphic>
          <a:graphicData uri="http://schemas.openxmlformats.org/drawingml/2006/table">
            <a:tbl>
              <a:tblPr firstRow="1" bandRow="1">
                <a:tableStyleId>{5C22544A-7EE6-4342-B048-85BDC9FD1C3A}</a:tableStyleId>
              </a:tblPr>
              <a:tblGrid>
                <a:gridCol w="26190414">
                  <a:extLst>
                    <a:ext uri="{9D8B030D-6E8A-4147-A177-3AD203B41FA5}">
                      <a16:colId xmlns:a16="http://schemas.microsoft.com/office/drawing/2014/main" val="20000"/>
                    </a:ext>
                  </a:extLst>
                </a:gridCol>
              </a:tblGrid>
              <a:tr h="27093525">
                <a:tc>
                  <a:txBody>
                    <a:bodyPr/>
                    <a:lstStyle/>
                    <a:p>
                      <a:endParaRPr lang="es-MX" sz="6400" dirty="0"/>
                    </a:p>
                  </a:txBody>
                  <a:tcPr marL="385328" marR="385328" marT="144501" marB="144501">
                    <a:solidFill>
                      <a:schemeClr val="bg1"/>
                    </a:solidFill>
                  </a:tcPr>
                </a:tc>
                <a:extLst>
                  <a:ext uri="{0D108BD9-81ED-4DB2-BD59-A6C34878D82A}">
                    <a16:rowId xmlns:a16="http://schemas.microsoft.com/office/drawing/2014/main" val="10000"/>
                  </a:ext>
                </a:extLst>
              </a:tr>
            </a:tbl>
          </a:graphicData>
        </a:graphic>
      </p:graphicFrame>
      <p:graphicFrame>
        <p:nvGraphicFramePr>
          <p:cNvPr id="8" name="7 Tabla"/>
          <p:cNvGraphicFramePr>
            <a:graphicFrameLocks noGrp="1"/>
          </p:cNvGraphicFramePr>
          <p:nvPr/>
        </p:nvGraphicFramePr>
        <p:xfrm>
          <a:off x="-12318999" y="-8353778"/>
          <a:ext cx="30197790" cy="28899556"/>
        </p:xfrm>
        <a:graphic>
          <a:graphicData uri="http://schemas.openxmlformats.org/drawingml/2006/table">
            <a:tbl>
              <a:tblPr/>
              <a:tblGrid>
                <a:gridCol w="30197790">
                  <a:extLst>
                    <a:ext uri="{9D8B030D-6E8A-4147-A177-3AD203B41FA5}">
                      <a16:colId xmlns:a16="http://schemas.microsoft.com/office/drawing/2014/main" val="20000"/>
                    </a:ext>
                  </a:extLst>
                </a:gridCol>
              </a:tblGrid>
              <a:tr h="28899556">
                <a:tc>
                  <a:txBody>
                    <a:bodyPr/>
                    <a:lstStyle/>
                    <a:p>
                      <a:pPr algn="ctr"/>
                      <a:endParaRPr lang="es-MX" sz="6400" dirty="0"/>
                    </a:p>
                  </a:txBody>
                  <a:tcPr marL="385328" marR="385328" marT="144501" marB="144501">
                    <a:lnL w="57150" cmpd="sng">
                      <a:solidFill>
                        <a:schemeClr val="tx2">
                          <a:lumMod val="60000"/>
                          <a:lumOff val="40000"/>
                        </a:schemeClr>
                      </a:solidFill>
                      <a:prstDash val="solid"/>
                    </a:lnL>
                    <a:lnR w="57150" cmpd="sng">
                      <a:solidFill>
                        <a:schemeClr val="tx2">
                          <a:lumMod val="60000"/>
                          <a:lumOff val="40000"/>
                        </a:schemeClr>
                      </a:solidFill>
                      <a:prstDash val="solid"/>
                    </a:lnR>
                    <a:lnT w="57150" cmpd="sng">
                      <a:solidFill>
                        <a:schemeClr val="tx2">
                          <a:lumMod val="60000"/>
                          <a:lumOff val="40000"/>
                        </a:schemeClr>
                      </a:solidFill>
                      <a:prstDash val="solid"/>
                    </a:lnT>
                    <a:lnB w="57150" cmpd="sng">
                      <a:solidFill>
                        <a:schemeClr val="tx2">
                          <a:lumMod val="60000"/>
                          <a:lumOff val="40000"/>
                        </a:schemeClr>
                      </a:solidFill>
                      <a:prstDash val="solid"/>
                    </a:lnB>
                  </a:tcPr>
                </a:tc>
                <a:extLst>
                  <a:ext uri="{0D108BD9-81ED-4DB2-BD59-A6C34878D82A}">
                    <a16:rowId xmlns:a16="http://schemas.microsoft.com/office/drawing/2014/main" val="10000"/>
                  </a:ext>
                </a:extLst>
              </a:tr>
            </a:tbl>
          </a:graphicData>
        </a:graphic>
      </p:graphicFrame>
      <p:sp>
        <p:nvSpPr>
          <p:cNvPr id="9" name="Rectangle 5"/>
          <p:cNvSpPr>
            <a:spLocks noChangeArrowheads="1"/>
          </p:cNvSpPr>
          <p:nvPr/>
        </p:nvSpPr>
        <p:spPr bwMode="auto">
          <a:xfrm>
            <a:off x="-8572332" y="-8096625"/>
            <a:ext cx="24560638" cy="7594153"/>
          </a:xfrm>
          <a:prstGeom prst="rect">
            <a:avLst/>
          </a:prstGeom>
          <a:noFill/>
          <a:ln w="9525">
            <a:noFill/>
            <a:miter lim="800000"/>
            <a:headEnd/>
            <a:tailEnd/>
          </a:ln>
          <a:effectLst/>
        </p:spPr>
        <p:txBody>
          <a:bodyPr vert="horz" wrap="square" lIns="307163" tIns="153586" rIns="307163" bIns="153586" numCol="1" anchor="ctr" anchorCtr="0" compatLnSpc="1">
            <a:prstTxWarp prst="textNoShape">
              <a:avLst/>
            </a:prstTxWarp>
            <a:spAutoFit/>
          </a:bodyPr>
          <a:lstStyle/>
          <a:p>
            <a:pPr defTabSz="3071670" eaLnBrk="0" fontAlgn="base" hangingPunct="0">
              <a:spcBef>
                <a:spcPct val="0"/>
              </a:spcBef>
              <a:spcAft>
                <a:spcPct val="0"/>
              </a:spcAft>
              <a:tabLst>
                <a:tab pos="16051607" algn="l"/>
              </a:tabLst>
            </a:pPr>
            <a:endParaRPr lang="es-MX" sz="8133" b="1" dirty="0">
              <a:solidFill>
                <a:srgbClr val="0F243E"/>
              </a:solidFill>
              <a:ea typeface="Calibri" pitchFamily="34" charset="0"/>
              <a:cs typeface="Times New Roman" pitchFamily="18" charset="0"/>
            </a:endParaRPr>
          </a:p>
          <a:p>
            <a:pPr defTabSz="3071670" eaLnBrk="0" fontAlgn="base" hangingPunct="0">
              <a:spcBef>
                <a:spcPct val="0"/>
              </a:spcBef>
              <a:spcAft>
                <a:spcPct val="0"/>
              </a:spcAft>
              <a:tabLst>
                <a:tab pos="16051607" algn="l"/>
              </a:tabLst>
            </a:pPr>
            <a:endParaRPr lang="es-MX" sz="8133" b="1" dirty="0">
              <a:solidFill>
                <a:srgbClr val="1F497D">
                  <a:lumMod val="50000"/>
                </a:srgbClr>
              </a:solidFill>
              <a:ea typeface="Calibri" pitchFamily="34" charset="0"/>
              <a:cs typeface="Times New Roman" pitchFamily="18" charset="0"/>
            </a:endParaRPr>
          </a:p>
          <a:p>
            <a:pPr defTabSz="3071670" eaLnBrk="0" fontAlgn="base" hangingPunct="0">
              <a:spcBef>
                <a:spcPct val="0"/>
              </a:spcBef>
              <a:spcAft>
                <a:spcPct val="0"/>
              </a:spcAft>
              <a:tabLst>
                <a:tab pos="16051607" algn="l"/>
              </a:tabLst>
            </a:pPr>
            <a:r>
              <a:rPr lang="es-MX" sz="9067" b="1" dirty="0">
                <a:solidFill>
                  <a:srgbClr val="1F497D">
                    <a:lumMod val="75000"/>
                  </a:srgbClr>
                </a:solidFill>
                <a:effectLst>
                  <a:outerShdw blurRad="38100" dist="38100" dir="2700000" algn="tl">
                    <a:srgbClr val="000000">
                      <a:alpha val="43137"/>
                    </a:srgbClr>
                  </a:outerShdw>
                </a:effectLst>
                <a:ea typeface="Calibri" pitchFamily="34" charset="0"/>
                <a:cs typeface="Times New Roman" pitchFamily="18" charset="0"/>
              </a:rPr>
              <a:t>     UNIVERSIDAD POLITÉCNICA DE ZACATECAS</a:t>
            </a:r>
            <a:endParaRPr lang="es-MX" sz="9067" b="1" dirty="0">
              <a:solidFill>
                <a:srgbClr val="1F497D">
                  <a:lumMod val="75000"/>
                </a:srgbClr>
              </a:solidFill>
              <a:effectLst>
                <a:outerShdw blurRad="38100" dist="38100" dir="2700000" algn="tl">
                  <a:srgbClr val="000000">
                    <a:alpha val="43137"/>
                  </a:srgbClr>
                </a:outerShdw>
              </a:effectLst>
            </a:endParaRPr>
          </a:p>
          <a:p>
            <a:pPr defTabSz="3071670" eaLnBrk="0" fontAlgn="base" hangingPunct="0">
              <a:spcBef>
                <a:spcPct val="0"/>
              </a:spcBef>
              <a:spcAft>
                <a:spcPct val="0"/>
              </a:spcAft>
              <a:tabLst>
                <a:tab pos="16051607" algn="l"/>
              </a:tabLst>
            </a:pPr>
            <a:r>
              <a:rPr lang="es-MX" sz="8133" b="1" dirty="0">
                <a:solidFill>
                  <a:srgbClr val="1F497D">
                    <a:lumMod val="75000"/>
                  </a:srgbClr>
                </a:solidFill>
                <a:effectLst>
                  <a:outerShdw blurRad="38100" dist="38100" dir="2700000" algn="tl">
                    <a:srgbClr val="000000">
                      <a:alpha val="43137"/>
                    </a:srgbClr>
                  </a:outerShdw>
                </a:effectLst>
                <a:ea typeface="Calibri" pitchFamily="34" charset="0"/>
                <a:cs typeface="Times New Roman" pitchFamily="18" charset="0"/>
              </a:rPr>
              <a:t>	</a:t>
            </a:r>
            <a:endParaRPr lang="es-MX" sz="2000" b="1" dirty="0">
              <a:solidFill>
                <a:srgbClr val="1F497D">
                  <a:lumMod val="75000"/>
                </a:srgbClr>
              </a:solidFill>
              <a:effectLst>
                <a:outerShdw blurRad="38100" dist="38100" dir="2700000" algn="tl">
                  <a:srgbClr val="000000">
                    <a:alpha val="43137"/>
                  </a:srgbClr>
                </a:outerShdw>
              </a:effectLst>
              <a:latin typeface="Arial" pitchFamily="34" charset="0"/>
            </a:endParaRPr>
          </a:p>
          <a:p>
            <a:pPr defTabSz="3071670" eaLnBrk="0" fontAlgn="base" hangingPunct="0">
              <a:spcBef>
                <a:spcPct val="0"/>
              </a:spcBef>
              <a:spcAft>
                <a:spcPct val="0"/>
              </a:spcAft>
              <a:tabLst>
                <a:tab pos="16051607" algn="l"/>
              </a:tabLst>
            </a:pPr>
            <a:endParaRPr lang="es-MX" sz="5467" b="1" u="sng" dirty="0">
              <a:solidFill>
                <a:prstClr val="black"/>
              </a:solidFill>
              <a:ea typeface="Calibri" pitchFamily="34" charset="0"/>
              <a:cs typeface="Times New Roman" pitchFamily="18" charset="0"/>
            </a:endParaRPr>
          </a:p>
          <a:p>
            <a:pPr defTabSz="3071670" eaLnBrk="0" fontAlgn="base" hangingPunct="0">
              <a:spcBef>
                <a:spcPct val="0"/>
              </a:spcBef>
              <a:spcAft>
                <a:spcPct val="0"/>
              </a:spcAft>
              <a:tabLst>
                <a:tab pos="16051607" algn="l"/>
              </a:tabLst>
            </a:pPr>
            <a:r>
              <a:rPr lang="es-MX" sz="6667" b="1" dirty="0">
                <a:solidFill>
                  <a:srgbClr val="1F497D">
                    <a:lumMod val="50000"/>
                  </a:srgbClr>
                </a:solidFill>
                <a:effectLst>
                  <a:outerShdw blurRad="38100" dist="38100" dir="2700000" algn="tl">
                    <a:srgbClr val="000000">
                      <a:alpha val="43137"/>
                    </a:srgbClr>
                  </a:outerShdw>
                </a:effectLst>
                <a:ea typeface="Calibri" pitchFamily="34" charset="0"/>
                <a:cs typeface="Times New Roman" pitchFamily="18" charset="0"/>
              </a:rPr>
              <a:t>                    </a:t>
            </a:r>
            <a:r>
              <a:rPr lang="es-MX" sz="6667" b="1" u="sng" dirty="0">
                <a:solidFill>
                  <a:srgbClr val="1F497D">
                    <a:lumMod val="50000"/>
                  </a:srgbClr>
                </a:solidFill>
                <a:effectLst>
                  <a:outerShdw blurRad="38100" dist="38100" dir="2700000" algn="tl">
                    <a:srgbClr val="000000">
                      <a:alpha val="43137"/>
                    </a:srgbClr>
                  </a:outerShdw>
                </a:effectLst>
                <a:ea typeface="Calibri" pitchFamily="34" charset="0"/>
                <a:cs typeface="Times New Roman" pitchFamily="18" charset="0"/>
              </a:rPr>
              <a:t>PROGRAMA</a:t>
            </a:r>
            <a:r>
              <a:rPr lang="es-MX" sz="6667" b="1" dirty="0">
                <a:solidFill>
                  <a:prstClr val="black"/>
                </a:solidFill>
                <a:effectLst>
                  <a:outerShdw blurRad="38100" dist="38100" dir="2700000" algn="tl">
                    <a:srgbClr val="000000">
                      <a:alpha val="43137"/>
                    </a:srgbClr>
                  </a:outerShdw>
                </a:effectLst>
                <a:ea typeface="Calibri" pitchFamily="34" charset="0"/>
                <a:cs typeface="Times New Roman" pitchFamily="18" charset="0"/>
              </a:rPr>
              <a:t>  </a:t>
            </a:r>
            <a:r>
              <a:rPr lang="es-MX" sz="8400" b="1" i="1" dirty="0">
                <a:solidFill>
                  <a:srgbClr val="1A2E52"/>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APOYO ALIMENTARIO  </a:t>
            </a:r>
            <a:endParaRPr lang="es-MX" sz="8400" b="1" i="1" dirty="0">
              <a:solidFill>
                <a:srgbClr val="1A2E52"/>
              </a:solidFill>
              <a:effectLst>
                <a:outerShdw blurRad="38100" dist="38100" dir="2700000" algn="tl">
                  <a:srgbClr val="000000">
                    <a:alpha val="43137"/>
                  </a:srgbClr>
                </a:outerShdw>
              </a:effectLst>
              <a:latin typeface="Arial" pitchFamily="34" charset="0"/>
            </a:endParaRPr>
          </a:p>
        </p:txBody>
      </p:sp>
      <p:sp>
        <p:nvSpPr>
          <p:cNvPr id="10" name="AutoShape 1"/>
          <p:cNvSpPr>
            <a:spLocks noChangeArrowheads="1"/>
          </p:cNvSpPr>
          <p:nvPr/>
        </p:nvSpPr>
        <p:spPr bwMode="auto">
          <a:xfrm>
            <a:off x="-7915154" y="-3911628"/>
            <a:ext cx="22865435" cy="1695838"/>
          </a:xfrm>
          <a:prstGeom prst="roundRect">
            <a:avLst>
              <a:gd name="adj" fmla="val 16667"/>
            </a:avLst>
          </a:prstGeom>
          <a:solidFill>
            <a:srgbClr val="661829"/>
          </a:solidFill>
          <a:ln w="12700">
            <a:solidFill>
              <a:schemeClr val="accent2">
                <a:lumMod val="50000"/>
              </a:schemeClr>
            </a:solidFill>
            <a:round/>
            <a:headEnd/>
            <a:tailEnd/>
          </a:ln>
          <a:effectLst>
            <a:innerShdw blurRad="114300">
              <a:prstClr val="black"/>
            </a:innerShdw>
          </a:effectLst>
        </p:spPr>
        <p:txBody>
          <a:bodyPr vert="horz" wrap="square" lIns="307163" tIns="153586" rIns="307163" bIns="153586" numCol="1" anchor="t" anchorCtr="0" compatLnSpc="1">
            <a:prstTxWarp prst="textNoShape">
              <a:avLst/>
            </a:prstTxWarp>
          </a:bodyPr>
          <a:lstStyle/>
          <a:p>
            <a:pPr algn="ctr" defTabSz="3071670" fontAlgn="base">
              <a:spcBef>
                <a:spcPct val="0"/>
              </a:spcBef>
              <a:spcAft>
                <a:spcPct val="0"/>
              </a:spcAft>
            </a:pPr>
            <a:r>
              <a:rPr lang="es-MX" sz="8667" b="1" dirty="0">
                <a:solidFill>
                  <a:prstClr val="white"/>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C  O  N  V  O  C  A  T  O  R  I  A</a:t>
            </a:r>
            <a:endParaRPr lang="es-MX" sz="8667" b="1" dirty="0">
              <a:solidFill>
                <a:prstClr val="white"/>
              </a:solidFill>
              <a:effectLst>
                <a:outerShdw blurRad="38100" dist="38100" dir="2700000" algn="tl">
                  <a:srgbClr val="000000">
                    <a:alpha val="43137"/>
                  </a:srgbClr>
                </a:outerShdw>
              </a:effectLst>
              <a:latin typeface="Arial" pitchFamily="34" charset="0"/>
            </a:endParaRPr>
          </a:p>
        </p:txBody>
      </p:sp>
      <p:sp>
        <p:nvSpPr>
          <p:cNvPr id="14" name="2 Subtítulo"/>
          <p:cNvSpPr>
            <a:spLocks noGrp="1"/>
          </p:cNvSpPr>
          <p:nvPr>
            <p:ph type="subTitle" idx="1"/>
          </p:nvPr>
        </p:nvSpPr>
        <p:spPr>
          <a:xfrm>
            <a:off x="-8860364" y="-816765"/>
            <a:ext cx="24977004" cy="19936332"/>
          </a:xfrm>
        </p:spPr>
        <p:txBody>
          <a:bodyPr>
            <a:noAutofit/>
          </a:bodyPr>
          <a:lstStyle/>
          <a:p>
            <a:pPr algn="just">
              <a:lnSpc>
                <a:spcPct val="114000"/>
              </a:lnSpc>
              <a:spcBef>
                <a:spcPts val="0"/>
              </a:spcBef>
            </a:pPr>
            <a:r>
              <a:rPr lang="es-MX" sz="3200" dirty="0">
                <a:solidFill>
                  <a:schemeClr val="tx2">
                    <a:lumMod val="50000"/>
                  </a:schemeClr>
                </a:solidFill>
              </a:rPr>
              <a:t>La </a:t>
            </a:r>
            <a:r>
              <a:rPr lang="es-MX" sz="3733" b="1" dirty="0">
                <a:solidFill>
                  <a:schemeClr val="tx2">
                    <a:lumMod val="50000"/>
                  </a:schemeClr>
                </a:solidFill>
              </a:rPr>
              <a:t>Universidad Politécnica de Zacatecas</a:t>
            </a:r>
            <a:r>
              <a:rPr lang="es-MX" sz="3733" dirty="0">
                <a:solidFill>
                  <a:schemeClr val="tx2">
                    <a:lumMod val="50000"/>
                  </a:schemeClr>
                </a:solidFill>
              </a:rPr>
              <a:t> </a:t>
            </a:r>
            <a:r>
              <a:rPr lang="es-MX" sz="3200" dirty="0">
                <a:solidFill>
                  <a:schemeClr val="tx2">
                    <a:lumMod val="50000"/>
                  </a:schemeClr>
                </a:solidFill>
              </a:rPr>
              <a:t>a través del Comité de Becas, convoca a los estudiantes inscritos a participar en el programa  </a:t>
            </a:r>
            <a:r>
              <a:rPr lang="es-MX" sz="3733" b="1" dirty="0">
                <a:solidFill>
                  <a:schemeClr val="tx2">
                    <a:lumMod val="50000"/>
                  </a:schemeClr>
                </a:solidFill>
              </a:rPr>
              <a:t>Apoyo Alimentario</a:t>
            </a:r>
            <a:r>
              <a:rPr lang="es-MX" sz="3467" b="1" dirty="0">
                <a:solidFill>
                  <a:schemeClr val="tx2">
                    <a:lumMod val="50000"/>
                  </a:schemeClr>
                </a:solidFill>
              </a:rPr>
              <a:t>.</a:t>
            </a:r>
            <a:r>
              <a:rPr lang="es-MX" sz="3200" dirty="0">
                <a:solidFill>
                  <a:schemeClr val="tx2">
                    <a:lumMod val="50000"/>
                  </a:schemeClr>
                </a:solidFill>
              </a:rPr>
              <a:t> Este programa tiene como objetivo, propiciar que los estudiantes de la Universidad Politécnica de Zacatecas con necesidad de apoyo alimenticio, continúen oportunamente sus estudios. El apoyo consiste en una ración alimenticia al día, a partir del </a:t>
            </a:r>
            <a:r>
              <a:rPr lang="es-MX" sz="3200" b="1" dirty="0">
                <a:solidFill>
                  <a:schemeClr val="tx2">
                    <a:lumMod val="50000"/>
                  </a:schemeClr>
                </a:solidFill>
              </a:rPr>
              <a:t>miércoles 15 de junio</a:t>
            </a:r>
            <a:r>
              <a:rPr lang="es-MX" sz="3200" b="1" i="1" dirty="0">
                <a:solidFill>
                  <a:schemeClr val="tx2">
                    <a:lumMod val="50000"/>
                  </a:schemeClr>
                </a:solidFill>
              </a:rPr>
              <a:t> </a:t>
            </a:r>
            <a:r>
              <a:rPr lang="es-MX" sz="3200" b="1" dirty="0">
                <a:solidFill>
                  <a:schemeClr val="tx2">
                    <a:lumMod val="50000"/>
                  </a:schemeClr>
                </a:solidFill>
              </a:rPr>
              <a:t>y hasta viernes </a:t>
            </a:r>
            <a:r>
              <a:rPr lang="es-MX" sz="3200" b="1" i="1" dirty="0">
                <a:solidFill>
                  <a:schemeClr val="tx2">
                    <a:lumMod val="50000"/>
                  </a:schemeClr>
                </a:solidFill>
              </a:rPr>
              <a:t>26 de agosto del presente año.</a:t>
            </a:r>
          </a:p>
          <a:p>
            <a:pPr algn="just">
              <a:lnSpc>
                <a:spcPct val="114000"/>
              </a:lnSpc>
              <a:spcBef>
                <a:spcPts val="0"/>
              </a:spcBef>
            </a:pPr>
            <a:endParaRPr lang="es-MX" sz="3200" b="1" dirty="0">
              <a:solidFill>
                <a:schemeClr val="tx2">
                  <a:lumMod val="50000"/>
                </a:schemeClr>
              </a:solidFill>
            </a:endParaRPr>
          </a:p>
          <a:p>
            <a:pPr marL="457206" indent="-457206" algn="just">
              <a:lnSpc>
                <a:spcPct val="114000"/>
              </a:lnSpc>
              <a:spcBef>
                <a:spcPts val="0"/>
              </a:spcBef>
              <a:buFont typeface="Wingdings" pitchFamily="2" charset="2"/>
              <a:buChar char="Ø"/>
            </a:pPr>
            <a:r>
              <a:rPr lang="es-MX" sz="3200" b="1" dirty="0">
                <a:solidFill>
                  <a:schemeClr val="tx2">
                    <a:lumMod val="50000"/>
                  </a:schemeClr>
                </a:solidFill>
              </a:rPr>
              <a:t>REQUISITOS PARA INGRESAR AL PROGRAMA:</a:t>
            </a:r>
            <a:endParaRPr lang="es-MX" sz="3200" dirty="0">
              <a:solidFill>
                <a:schemeClr val="tx2">
                  <a:lumMod val="50000"/>
                </a:schemeClr>
              </a:solidFill>
            </a:endParaRPr>
          </a:p>
          <a:p>
            <a:pPr marL="1066740" lvl="1" indent="-457206" algn="just">
              <a:buFont typeface="Wingdings" pitchFamily="2" charset="2"/>
              <a:buChar char="ü"/>
            </a:pPr>
            <a:r>
              <a:rPr lang="es-MX" sz="3200" dirty="0">
                <a:solidFill>
                  <a:schemeClr val="tx2">
                    <a:lumMod val="50000"/>
                  </a:schemeClr>
                </a:solidFill>
              </a:rPr>
              <a:t>Ser alumno (a)  inscrito de la Universidad Politécnica de Zacatecas.</a:t>
            </a:r>
          </a:p>
          <a:p>
            <a:pPr marL="1066740" lvl="1" indent="-457206" algn="just">
              <a:buFont typeface="Wingdings" pitchFamily="2" charset="2"/>
              <a:buChar char="ü"/>
            </a:pPr>
            <a:r>
              <a:rPr lang="es-MX" sz="3200" dirty="0">
                <a:solidFill>
                  <a:schemeClr val="tx2">
                    <a:lumMod val="50000"/>
                  </a:schemeClr>
                </a:solidFill>
              </a:rPr>
              <a:t>Comprobar situación económica desfavorable.</a:t>
            </a:r>
          </a:p>
          <a:p>
            <a:pPr marL="1066740" lvl="1" indent="-457206" algn="just">
              <a:buFont typeface="Wingdings" pitchFamily="2" charset="2"/>
              <a:buChar char="ü"/>
            </a:pPr>
            <a:r>
              <a:rPr lang="es-MX" sz="3200" dirty="0">
                <a:solidFill>
                  <a:schemeClr val="tx2">
                    <a:lumMod val="50000"/>
                  </a:schemeClr>
                </a:solidFill>
              </a:rPr>
              <a:t>Ser alumno (a) que </a:t>
            </a:r>
            <a:r>
              <a:rPr lang="es-MX" sz="3200" dirty="0">
                <a:solidFill>
                  <a:srgbClr val="3D444E"/>
                </a:solidFill>
              </a:rPr>
              <a:t>preferentemente</a:t>
            </a:r>
            <a:r>
              <a:rPr lang="es-MX" sz="3200" dirty="0">
                <a:solidFill>
                  <a:schemeClr val="tx2">
                    <a:lumMod val="50000"/>
                  </a:schemeClr>
                </a:solidFill>
              </a:rPr>
              <a:t> no cuente con algún otro beneficio de tipo económico o en especie otorgado por organismos públicos  o privados al momento de solicitar el apoyo y durante el tiempo que reciba los beneficios. </a:t>
            </a:r>
          </a:p>
          <a:p>
            <a:pPr marL="1066740" lvl="1" indent="-457206" algn="just">
              <a:buFont typeface="Wingdings" pitchFamily="2" charset="2"/>
              <a:buChar char="ü"/>
            </a:pPr>
            <a:r>
              <a:rPr lang="es-MX" sz="3200" dirty="0">
                <a:solidFill>
                  <a:schemeClr val="tx2">
                    <a:lumMod val="50000"/>
                  </a:schemeClr>
                </a:solidFill>
              </a:rPr>
              <a:t>Contar con la recomendación de su maestro Tutor UPZ</a:t>
            </a:r>
            <a:r>
              <a:rPr lang="es-MX" sz="3200" b="1" dirty="0">
                <a:solidFill>
                  <a:schemeClr val="tx2">
                    <a:lumMod val="50000"/>
                  </a:schemeClr>
                </a:solidFill>
              </a:rPr>
              <a:t> </a:t>
            </a:r>
            <a:r>
              <a:rPr lang="es-MX" sz="3200" dirty="0">
                <a:solidFill>
                  <a:schemeClr val="tx2">
                    <a:lumMod val="50000"/>
                  </a:schemeClr>
                </a:solidFill>
              </a:rPr>
              <a:t>a través de una carta en formato libre.</a:t>
            </a:r>
            <a:endParaRPr lang="es-MX" sz="3200" b="1" dirty="0">
              <a:solidFill>
                <a:schemeClr val="tx2">
                  <a:lumMod val="50000"/>
                </a:schemeClr>
              </a:solidFill>
            </a:endParaRPr>
          </a:p>
          <a:p>
            <a:pPr marL="457206" indent="-457206" algn="just">
              <a:buFont typeface="Wingdings" pitchFamily="2" charset="2"/>
              <a:buChar char="Ø"/>
            </a:pPr>
            <a:r>
              <a:rPr lang="es-MX" sz="3200" b="1" dirty="0">
                <a:solidFill>
                  <a:schemeClr val="tx2">
                    <a:lumMod val="50000"/>
                  </a:schemeClr>
                </a:solidFill>
              </a:rPr>
              <a:t>DOCUMENTACIÓN  REQUERIDA:</a:t>
            </a:r>
            <a:endParaRPr lang="es-MX" sz="3200" dirty="0">
              <a:solidFill>
                <a:schemeClr val="tx2">
                  <a:lumMod val="50000"/>
                </a:schemeClr>
              </a:solidFill>
            </a:endParaRPr>
          </a:p>
          <a:p>
            <a:pPr marL="609608" indent="-609608" algn="just">
              <a:buFont typeface="+mj-lt"/>
              <a:buAutoNum type="arabicPeriod"/>
            </a:pPr>
            <a:r>
              <a:rPr lang="es-MX" sz="3200" dirty="0">
                <a:solidFill>
                  <a:schemeClr val="tx2">
                    <a:lumMod val="50000"/>
                  </a:schemeClr>
                </a:solidFill>
              </a:rPr>
              <a:t>Solicitud debidamente requisitada </a:t>
            </a:r>
            <a:r>
              <a:rPr lang="es-MX" sz="3200" b="1" i="1" dirty="0">
                <a:solidFill>
                  <a:schemeClr val="tx2">
                    <a:lumMod val="50000"/>
                  </a:schemeClr>
                </a:solidFill>
              </a:rPr>
              <a:t>disponible</a:t>
            </a:r>
            <a:r>
              <a:rPr lang="es-MX" sz="3200" dirty="0">
                <a:solidFill>
                  <a:schemeClr val="tx2">
                    <a:lumMod val="50000"/>
                  </a:schemeClr>
                </a:solidFill>
              </a:rPr>
              <a:t> en la página de la universidad </a:t>
            </a:r>
            <a:r>
              <a:rPr lang="es-ES_tradnl" sz="3200" u="sng" dirty="0">
                <a:solidFill>
                  <a:schemeClr val="tx2">
                    <a:lumMod val="50000"/>
                  </a:schemeClr>
                </a:solidFill>
                <a:hlinkClick r:id="rId2"/>
              </a:rPr>
              <a:t>www.upz.edu.mx </a:t>
            </a:r>
            <a:r>
              <a:rPr lang="es-ES_tradnl" sz="3200" dirty="0">
                <a:solidFill>
                  <a:schemeClr val="tx2">
                    <a:lumMod val="50000"/>
                  </a:schemeClr>
                </a:solidFill>
              </a:rPr>
              <a:t> en la sección de </a:t>
            </a:r>
            <a:r>
              <a:rPr lang="es-ES_tradnl" sz="3200" b="1" dirty="0">
                <a:solidFill>
                  <a:srgbClr val="7E1231"/>
                </a:solidFill>
              </a:rPr>
              <a:t>ALUMNOS.</a:t>
            </a:r>
            <a:endParaRPr lang="es-MX" sz="3200" dirty="0">
              <a:solidFill>
                <a:srgbClr val="7E1231"/>
              </a:solidFill>
            </a:endParaRPr>
          </a:p>
          <a:p>
            <a:pPr marL="609608" indent="-609608" algn="just">
              <a:buFont typeface="+mj-lt"/>
              <a:buAutoNum type="arabicPeriod"/>
            </a:pPr>
            <a:r>
              <a:rPr lang="es-MX" sz="3200" dirty="0" err="1">
                <a:solidFill>
                  <a:schemeClr val="tx2">
                    <a:lumMod val="50000"/>
                  </a:schemeClr>
                </a:solidFill>
              </a:rPr>
              <a:t>Kárdex</a:t>
            </a:r>
            <a:r>
              <a:rPr lang="es-MX" sz="3200" dirty="0">
                <a:solidFill>
                  <a:schemeClr val="tx2">
                    <a:lumMod val="50000"/>
                  </a:schemeClr>
                </a:solidFill>
              </a:rPr>
              <a:t> </a:t>
            </a:r>
            <a:r>
              <a:rPr lang="es-MX" sz="3200" b="1" dirty="0">
                <a:solidFill>
                  <a:schemeClr val="tx2">
                    <a:lumMod val="50000"/>
                  </a:schemeClr>
                </a:solidFill>
              </a:rPr>
              <a:t>gráfico</a:t>
            </a:r>
            <a:r>
              <a:rPr lang="es-MX" sz="3200" dirty="0">
                <a:solidFill>
                  <a:schemeClr val="tx2">
                    <a:lumMod val="50000"/>
                  </a:schemeClr>
                </a:solidFill>
              </a:rPr>
              <a:t> o en su caso, el </a:t>
            </a:r>
            <a:r>
              <a:rPr lang="es-MX" sz="3200" b="1" dirty="0">
                <a:solidFill>
                  <a:schemeClr val="tx2">
                    <a:lumMod val="50000"/>
                  </a:schemeClr>
                </a:solidFill>
              </a:rPr>
              <a:t>horario del estudiante </a:t>
            </a:r>
            <a:r>
              <a:rPr lang="es-MX" sz="3200" dirty="0">
                <a:solidFill>
                  <a:schemeClr val="tx2">
                    <a:lumMod val="50000"/>
                  </a:schemeClr>
                </a:solidFill>
              </a:rPr>
              <a:t>emitido por la </a:t>
            </a:r>
            <a:r>
              <a:rPr lang="es-MX" sz="3200" b="1" dirty="0">
                <a:solidFill>
                  <a:schemeClr val="tx2">
                    <a:lumMod val="50000"/>
                  </a:schemeClr>
                </a:solidFill>
              </a:rPr>
              <a:t>dirección de carrera </a:t>
            </a:r>
            <a:r>
              <a:rPr lang="es-MX" sz="3200" dirty="0">
                <a:solidFill>
                  <a:schemeClr val="tx2">
                    <a:lumMod val="50000"/>
                  </a:schemeClr>
                </a:solidFill>
              </a:rPr>
              <a:t>a la que pertenece, </a:t>
            </a:r>
            <a:r>
              <a:rPr lang="es-MX" sz="3200" b="1" dirty="0">
                <a:solidFill>
                  <a:schemeClr val="tx2">
                    <a:lumMod val="50000"/>
                  </a:schemeClr>
                </a:solidFill>
              </a:rPr>
              <a:t>sellado</a:t>
            </a:r>
            <a:r>
              <a:rPr lang="es-MX" sz="3200" dirty="0">
                <a:solidFill>
                  <a:schemeClr val="tx2">
                    <a:lumMod val="50000"/>
                  </a:schemeClr>
                </a:solidFill>
              </a:rPr>
              <a:t>.</a:t>
            </a:r>
          </a:p>
          <a:p>
            <a:pPr marL="609608" indent="-609608" algn="just">
              <a:buFont typeface="+mj-lt"/>
              <a:buAutoNum type="arabicPeriod"/>
            </a:pPr>
            <a:r>
              <a:rPr lang="es-MX" sz="3200" dirty="0">
                <a:solidFill>
                  <a:schemeClr val="tx2">
                    <a:lumMod val="50000"/>
                  </a:schemeClr>
                </a:solidFill>
              </a:rPr>
              <a:t>Copia de la </a:t>
            </a:r>
            <a:r>
              <a:rPr lang="es-MX" sz="3200" b="1" dirty="0">
                <a:solidFill>
                  <a:schemeClr val="tx2">
                    <a:lumMod val="50000"/>
                  </a:schemeClr>
                </a:solidFill>
              </a:rPr>
              <a:t>credencial de alumno de la UPZ vigente</a:t>
            </a:r>
            <a:r>
              <a:rPr lang="es-MX" sz="3200" dirty="0">
                <a:solidFill>
                  <a:schemeClr val="tx2">
                    <a:lumMod val="50000"/>
                  </a:schemeClr>
                </a:solidFill>
              </a:rPr>
              <a:t> o copia del recibo de pago de la misma.</a:t>
            </a:r>
          </a:p>
          <a:p>
            <a:pPr marL="609608" indent="-609608" algn="just">
              <a:buFont typeface="+mj-lt"/>
              <a:buAutoNum type="arabicPeriod"/>
            </a:pPr>
            <a:r>
              <a:rPr lang="es-MX" sz="3200" dirty="0">
                <a:solidFill>
                  <a:schemeClr val="tx2">
                    <a:lumMod val="50000"/>
                  </a:schemeClr>
                </a:solidFill>
              </a:rPr>
              <a:t>Copia del </a:t>
            </a:r>
            <a:r>
              <a:rPr lang="es-MX" sz="3200" b="1" dirty="0">
                <a:solidFill>
                  <a:schemeClr val="tx2">
                    <a:lumMod val="50000"/>
                  </a:schemeClr>
                </a:solidFill>
              </a:rPr>
              <a:t>comprobante de ingresos </a:t>
            </a:r>
            <a:r>
              <a:rPr lang="es-MX" sz="3200" dirty="0">
                <a:solidFill>
                  <a:schemeClr val="tx2">
                    <a:lumMod val="50000"/>
                  </a:schemeClr>
                </a:solidFill>
              </a:rPr>
              <a:t>del principal sostén económico de la familia o constancia de ingresos emitida por  la presidencia del municipio correspondiente.</a:t>
            </a:r>
          </a:p>
          <a:p>
            <a:pPr marL="609608" indent="-609608" algn="just">
              <a:buFont typeface="+mj-lt"/>
              <a:buAutoNum type="arabicPeriod"/>
            </a:pPr>
            <a:r>
              <a:rPr lang="es-MX" sz="3200" dirty="0">
                <a:solidFill>
                  <a:schemeClr val="tx2">
                    <a:lumMod val="50000"/>
                  </a:schemeClr>
                </a:solidFill>
              </a:rPr>
              <a:t>Presentar </a:t>
            </a:r>
            <a:r>
              <a:rPr lang="es-MX" sz="3200" b="1" dirty="0">
                <a:solidFill>
                  <a:schemeClr val="tx2">
                    <a:lumMod val="50000"/>
                  </a:schemeClr>
                </a:solidFill>
              </a:rPr>
              <a:t>copia y original </a:t>
            </a:r>
            <a:r>
              <a:rPr lang="es-MX" sz="3200" dirty="0">
                <a:solidFill>
                  <a:schemeClr val="tx2">
                    <a:lumMod val="50000"/>
                  </a:schemeClr>
                </a:solidFill>
              </a:rPr>
              <a:t>de los recibos </a:t>
            </a:r>
            <a:r>
              <a:rPr lang="es-MX" sz="3200" b="1" dirty="0">
                <a:solidFill>
                  <a:schemeClr val="tx2">
                    <a:lumMod val="50000"/>
                  </a:schemeClr>
                </a:solidFill>
              </a:rPr>
              <a:t>recientes </a:t>
            </a:r>
            <a:r>
              <a:rPr lang="es-MX" sz="3200" dirty="0">
                <a:solidFill>
                  <a:schemeClr val="tx2">
                    <a:lumMod val="50000"/>
                  </a:schemeClr>
                </a:solidFill>
              </a:rPr>
              <a:t>de los siguientes servicios: </a:t>
            </a:r>
            <a:r>
              <a:rPr lang="es-MX" sz="3200" i="1" dirty="0">
                <a:solidFill>
                  <a:schemeClr val="tx2">
                    <a:lumMod val="50000"/>
                  </a:schemeClr>
                </a:solidFill>
              </a:rPr>
              <a:t>teléfono, luz, agua, gas, predial o renta, cable, internet, etc</a:t>
            </a:r>
            <a:r>
              <a:rPr lang="es-MX" sz="3200" dirty="0">
                <a:solidFill>
                  <a:schemeClr val="tx2">
                    <a:lumMod val="50000"/>
                  </a:schemeClr>
                </a:solidFill>
              </a:rPr>
              <a:t>.</a:t>
            </a:r>
          </a:p>
          <a:p>
            <a:pPr marL="609608" indent="-609608" algn="just">
              <a:buFont typeface="+mj-lt"/>
              <a:buAutoNum type="arabicPeriod"/>
            </a:pPr>
            <a:r>
              <a:rPr lang="es-MX" sz="3200" dirty="0">
                <a:solidFill>
                  <a:schemeClr val="tx2">
                    <a:lumMod val="50000"/>
                  </a:schemeClr>
                </a:solidFill>
              </a:rPr>
              <a:t>Comprobante de estudios de hermanos (recibo de pago de inscripción o constancia de estudios).</a:t>
            </a:r>
          </a:p>
          <a:p>
            <a:pPr marL="609608" indent="-609608" algn="just">
              <a:buFont typeface="+mj-lt"/>
              <a:buAutoNum type="arabicPeriod"/>
            </a:pPr>
            <a:r>
              <a:rPr lang="es-MX" sz="3200" dirty="0">
                <a:solidFill>
                  <a:schemeClr val="tx2">
                    <a:lumMod val="50000"/>
                  </a:schemeClr>
                </a:solidFill>
              </a:rPr>
              <a:t>Carta de recomendación del maestro tutor. Esta carta </a:t>
            </a:r>
            <a:r>
              <a:rPr lang="es-MX" sz="3200" b="1" i="1" dirty="0">
                <a:solidFill>
                  <a:schemeClr val="tx2">
                    <a:lumMod val="50000"/>
                  </a:schemeClr>
                </a:solidFill>
              </a:rPr>
              <a:t>deberá ser elaborada por el tutor </a:t>
            </a:r>
            <a:r>
              <a:rPr lang="es-MX" sz="3200" dirty="0">
                <a:solidFill>
                  <a:schemeClr val="tx2">
                    <a:lumMod val="50000"/>
                  </a:schemeClr>
                </a:solidFill>
              </a:rPr>
              <a:t>y habrá de </a:t>
            </a:r>
            <a:r>
              <a:rPr lang="es-MX" sz="3200" b="1" dirty="0">
                <a:solidFill>
                  <a:schemeClr val="tx2">
                    <a:lumMod val="50000"/>
                  </a:schemeClr>
                </a:solidFill>
              </a:rPr>
              <a:t>hacer referencia a los motivos por las cuales recomienda al estudiante como candidato a este programa,</a:t>
            </a:r>
            <a:r>
              <a:rPr lang="es-MX" sz="3200" dirty="0">
                <a:solidFill>
                  <a:schemeClr val="tx2">
                    <a:lumMod val="50000"/>
                  </a:schemeClr>
                </a:solidFill>
              </a:rPr>
              <a:t> en formato libre, dirigida al Comité de Becas.</a:t>
            </a:r>
          </a:p>
          <a:p>
            <a:pPr marL="457206" indent="-457206" algn="just">
              <a:buFont typeface="Wingdings" pitchFamily="2" charset="2"/>
              <a:buChar char="Ø"/>
            </a:pPr>
            <a:r>
              <a:rPr lang="es-MX" sz="3200" b="1" dirty="0">
                <a:solidFill>
                  <a:schemeClr val="tx2">
                    <a:lumMod val="50000"/>
                  </a:schemeClr>
                </a:solidFill>
              </a:rPr>
              <a:t>CALENDARIO DE ENTREGA DE DOCUMENTOS:</a:t>
            </a:r>
            <a:endParaRPr lang="es-MX" sz="3200" dirty="0">
              <a:solidFill>
                <a:schemeClr val="tx2">
                  <a:lumMod val="50000"/>
                </a:schemeClr>
              </a:solidFill>
            </a:endParaRPr>
          </a:p>
          <a:p>
            <a:pPr lvl="0" algn="just"/>
            <a:r>
              <a:rPr lang="es-ES_tradnl" sz="3200" dirty="0">
                <a:solidFill>
                  <a:schemeClr val="tx2">
                    <a:lumMod val="50000"/>
                  </a:schemeClr>
                </a:solidFill>
              </a:rPr>
              <a:t>1.- Para el caso de esta convocatoria la </a:t>
            </a:r>
            <a:r>
              <a:rPr lang="es-ES_tradnl" sz="3200" b="1" i="1" u="sng" dirty="0">
                <a:solidFill>
                  <a:srgbClr val="7E1231"/>
                </a:solidFill>
              </a:rPr>
              <a:t>fecha y hora límite</a:t>
            </a:r>
            <a:r>
              <a:rPr lang="es-ES_tradnl" sz="3200" u="sng" dirty="0">
                <a:solidFill>
                  <a:srgbClr val="7E1231"/>
                </a:solidFill>
              </a:rPr>
              <a:t> </a:t>
            </a:r>
            <a:r>
              <a:rPr lang="es-ES_tradnl" sz="3200" dirty="0">
                <a:solidFill>
                  <a:schemeClr val="tx2">
                    <a:lumMod val="50000"/>
                  </a:schemeClr>
                </a:solidFill>
              </a:rPr>
              <a:t>de entrega de solicitud y documentos será a partir de la fecha de publicación de la presente y hasta </a:t>
            </a:r>
            <a:r>
              <a:rPr lang="es-ES_tradnl" sz="3200" b="1" i="1" u="sng" dirty="0">
                <a:solidFill>
                  <a:srgbClr val="7E1231"/>
                </a:solidFill>
              </a:rPr>
              <a:t>el lunes 6 de junio a las  15:00 horas</a:t>
            </a:r>
            <a:r>
              <a:rPr lang="es-ES_tradnl" sz="3200" b="1" i="1" u="sng" dirty="0">
                <a:solidFill>
                  <a:schemeClr val="tx2">
                    <a:lumMod val="50000"/>
                  </a:schemeClr>
                </a:solidFill>
              </a:rPr>
              <a:t>,  en la coordinación correspondiente a su programa académico</a:t>
            </a:r>
            <a:r>
              <a:rPr lang="es-ES_tradnl" sz="3200" b="1" i="1" dirty="0">
                <a:solidFill>
                  <a:schemeClr val="tx2">
                    <a:lumMod val="50000"/>
                  </a:schemeClr>
                </a:solidFill>
              </a:rPr>
              <a:t>.</a:t>
            </a:r>
            <a:endParaRPr lang="es-MX" sz="3200" dirty="0">
              <a:solidFill>
                <a:schemeClr val="tx2">
                  <a:lumMod val="50000"/>
                </a:schemeClr>
              </a:solidFill>
            </a:endParaRPr>
          </a:p>
          <a:p>
            <a:pPr lvl="0" algn="just"/>
            <a:r>
              <a:rPr lang="es-ES_tradnl" sz="3200" dirty="0">
                <a:solidFill>
                  <a:schemeClr val="tx2">
                    <a:lumMod val="50000"/>
                  </a:schemeClr>
                </a:solidFill>
              </a:rPr>
              <a:t>2.- El expediente deberá ser entregado con la solicitud </a:t>
            </a:r>
            <a:r>
              <a:rPr lang="es-ES_tradnl" sz="3200" b="1" i="1" u="sng" dirty="0">
                <a:solidFill>
                  <a:schemeClr val="tx2">
                    <a:lumMod val="50000"/>
                  </a:schemeClr>
                </a:solidFill>
              </a:rPr>
              <a:t>debidamente llenada y con la documentación correspondiente, de lo contrario no será contemplada para la presente convocatoria.</a:t>
            </a:r>
            <a:endParaRPr lang="es-MX" sz="3200" b="1" dirty="0">
              <a:solidFill>
                <a:schemeClr val="tx2">
                  <a:lumMod val="50000"/>
                </a:schemeClr>
              </a:solidFill>
            </a:endParaRPr>
          </a:p>
          <a:p>
            <a:pPr marL="457206" indent="-457206" algn="just">
              <a:buFont typeface="Wingdings" pitchFamily="2" charset="2"/>
              <a:buChar char="Ø"/>
            </a:pPr>
            <a:r>
              <a:rPr lang="es-MX" sz="3200" b="1" dirty="0">
                <a:solidFill>
                  <a:schemeClr val="tx2">
                    <a:lumMod val="50000"/>
                  </a:schemeClr>
                </a:solidFill>
              </a:rPr>
              <a:t>DURACIÓN DE LA BECA:</a:t>
            </a:r>
            <a:r>
              <a:rPr lang="es-MX" sz="3200" dirty="0">
                <a:solidFill>
                  <a:schemeClr val="tx2">
                    <a:lumMod val="50000"/>
                  </a:schemeClr>
                </a:solidFill>
              </a:rPr>
              <a:t> </a:t>
            </a:r>
            <a:r>
              <a:rPr lang="es-ES_tradnl" sz="3200" dirty="0">
                <a:solidFill>
                  <a:schemeClr val="tx2">
                    <a:lumMod val="50000"/>
                  </a:schemeClr>
                </a:solidFill>
              </a:rPr>
              <a:t>Un cuatrimestre, sin contar periodo vacacional.</a:t>
            </a:r>
            <a:endParaRPr lang="es-MX" sz="3200" dirty="0">
              <a:solidFill>
                <a:schemeClr val="tx2">
                  <a:lumMod val="50000"/>
                </a:schemeClr>
              </a:solidFill>
            </a:endParaRPr>
          </a:p>
          <a:p>
            <a:pPr marL="457206" indent="-457206" algn="just">
              <a:buFont typeface="Wingdings" pitchFamily="2" charset="2"/>
              <a:buChar char="Ø"/>
            </a:pPr>
            <a:r>
              <a:rPr lang="es-MX" sz="3200" b="1" dirty="0">
                <a:solidFill>
                  <a:schemeClr val="tx2">
                    <a:lumMod val="50000"/>
                  </a:schemeClr>
                </a:solidFill>
              </a:rPr>
              <a:t>FECHA DE PUBLICACIÓN DE RESULTADOS:</a:t>
            </a:r>
            <a:endParaRPr lang="es-MX" sz="3200" dirty="0">
              <a:solidFill>
                <a:schemeClr val="tx2">
                  <a:lumMod val="50000"/>
                </a:schemeClr>
              </a:solidFill>
            </a:endParaRPr>
          </a:p>
          <a:p>
            <a:pPr algn="just"/>
            <a:r>
              <a:rPr lang="es-ES_tradnl" sz="3200" dirty="0">
                <a:solidFill>
                  <a:schemeClr val="tx2">
                    <a:lumMod val="50000"/>
                  </a:schemeClr>
                </a:solidFill>
              </a:rPr>
              <a:t>La lista de los alumnos y alumnas que resulten seleccionados, será publicada  </a:t>
            </a:r>
            <a:r>
              <a:rPr lang="es-ES_tradnl" sz="3200" b="1" i="1" u="sng" dirty="0">
                <a:solidFill>
                  <a:srgbClr val="7E1231"/>
                </a:solidFill>
              </a:rPr>
              <a:t>el viernes 10 de junio del 2022</a:t>
            </a:r>
            <a:r>
              <a:rPr lang="es-ES_tradnl" sz="3200" b="1" dirty="0">
                <a:solidFill>
                  <a:schemeClr val="tx2">
                    <a:lumMod val="50000"/>
                  </a:schemeClr>
                </a:solidFill>
              </a:rPr>
              <a:t>,</a:t>
            </a:r>
            <a:r>
              <a:rPr lang="es-ES_tradnl" sz="3200" dirty="0">
                <a:solidFill>
                  <a:schemeClr val="tx2">
                    <a:lumMod val="50000"/>
                  </a:schemeClr>
                </a:solidFill>
              </a:rPr>
              <a:t> en el  </a:t>
            </a:r>
            <a:r>
              <a:rPr lang="es-ES_tradnl" sz="3200" b="1" i="1" dirty="0">
                <a:solidFill>
                  <a:schemeClr val="tx2">
                    <a:lumMod val="50000"/>
                  </a:schemeClr>
                </a:solidFill>
              </a:rPr>
              <a:t>Departamento de Asesorías y Tutorías</a:t>
            </a:r>
            <a:r>
              <a:rPr lang="es-ES_tradnl" sz="3200" dirty="0">
                <a:solidFill>
                  <a:schemeClr val="tx2">
                    <a:lumMod val="50000"/>
                  </a:schemeClr>
                </a:solidFill>
              </a:rPr>
              <a:t> y en la página Web </a:t>
            </a:r>
            <a:r>
              <a:rPr lang="es-ES_tradnl" sz="3200" u="sng" dirty="0">
                <a:solidFill>
                  <a:schemeClr val="tx2">
                    <a:lumMod val="50000"/>
                  </a:schemeClr>
                </a:solidFill>
                <a:hlinkClick r:id="rId2"/>
              </a:rPr>
              <a:t>www.upz.edu.mx</a:t>
            </a:r>
            <a:r>
              <a:rPr lang="es-ES_tradnl" sz="3200" u="sng" dirty="0">
                <a:solidFill>
                  <a:schemeClr val="tx2">
                    <a:lumMod val="50000"/>
                  </a:schemeClr>
                </a:solidFill>
              </a:rPr>
              <a:t>,</a:t>
            </a:r>
            <a:r>
              <a:rPr lang="es-ES_tradnl" sz="3200" dirty="0">
                <a:solidFill>
                  <a:schemeClr val="tx2">
                    <a:lumMod val="50000"/>
                  </a:schemeClr>
                </a:solidFill>
              </a:rPr>
              <a:t> y  podrán solicitar el servicio de alimentación a partir </a:t>
            </a:r>
            <a:r>
              <a:rPr lang="es-ES_tradnl" sz="3200" b="1" i="1" u="sng" dirty="0">
                <a:solidFill>
                  <a:srgbClr val="7E1231"/>
                </a:solidFill>
              </a:rPr>
              <a:t>del miércoles 15 de junio del presente</a:t>
            </a:r>
            <a:r>
              <a:rPr lang="es-ES_tradnl" sz="3200" b="1" i="1" dirty="0">
                <a:solidFill>
                  <a:schemeClr val="tx2">
                    <a:lumMod val="50000"/>
                  </a:schemeClr>
                </a:solidFill>
              </a:rPr>
              <a:t>,</a:t>
            </a:r>
            <a:r>
              <a:rPr lang="es-ES_tradnl" sz="3200" dirty="0">
                <a:solidFill>
                  <a:schemeClr val="tx2">
                    <a:lumMod val="50000"/>
                  </a:schemeClr>
                </a:solidFill>
              </a:rPr>
              <a:t> en la cafetería de la UPZ, </a:t>
            </a:r>
            <a:r>
              <a:rPr lang="es-ES_tradnl" sz="3200" b="1" i="1" u="sng" dirty="0">
                <a:solidFill>
                  <a:srgbClr val="7E1231"/>
                </a:solidFill>
              </a:rPr>
              <a:t>presentando su “Tarjeta de Beneficiario” del programa como identificación.</a:t>
            </a:r>
          </a:p>
          <a:p>
            <a:pPr marL="457200" indent="-457200" algn="just">
              <a:buFont typeface="Wingdings" panose="05000000000000000000" pitchFamily="2" charset="2"/>
              <a:buChar char="Ø"/>
            </a:pPr>
            <a:r>
              <a:rPr lang="es-ES_tradnl" sz="3200" b="1" dirty="0">
                <a:solidFill>
                  <a:srgbClr val="222A35"/>
                </a:solidFill>
              </a:rPr>
              <a:t>FECHA PARA ENTREGA DE TARJETAS DE BENEFICIARIO: </a:t>
            </a:r>
            <a:r>
              <a:rPr lang="es-ES_tradnl" sz="3200" b="1" i="1" u="sng" dirty="0">
                <a:solidFill>
                  <a:srgbClr val="7E1231"/>
                </a:solidFill>
              </a:rPr>
              <a:t>13 y 14 de junio del presente  de  8:00 a.m. a 4:00 p.m. </a:t>
            </a:r>
            <a:r>
              <a:rPr lang="es-ES_tradnl" sz="3200" dirty="0"/>
              <a:t>e</a:t>
            </a:r>
            <a:r>
              <a:rPr lang="es-ES_tradnl" sz="3200" dirty="0">
                <a:solidFill>
                  <a:schemeClr val="tx2">
                    <a:lumMod val="50000"/>
                  </a:schemeClr>
                </a:solidFill>
              </a:rPr>
              <a:t>n el  </a:t>
            </a:r>
            <a:r>
              <a:rPr lang="es-ES_tradnl" sz="3200" b="1" i="1" dirty="0">
                <a:solidFill>
                  <a:schemeClr val="tx2">
                    <a:lumMod val="50000"/>
                  </a:schemeClr>
                </a:solidFill>
              </a:rPr>
              <a:t>Departamento de Asesorías y Tutorías.</a:t>
            </a:r>
            <a:endParaRPr lang="es-MX" sz="3200" dirty="0">
              <a:solidFill>
                <a:schemeClr val="tx2">
                  <a:lumMod val="50000"/>
                </a:schemeClr>
              </a:solidFill>
            </a:endParaRPr>
          </a:p>
        </p:txBody>
      </p:sp>
      <p:sp>
        <p:nvSpPr>
          <p:cNvPr id="11" name="10 CuadroTexto"/>
          <p:cNvSpPr txBox="1"/>
          <p:nvPr/>
        </p:nvSpPr>
        <p:spPr>
          <a:xfrm>
            <a:off x="-8860364" y="16946751"/>
            <a:ext cx="10765450" cy="1739873"/>
          </a:xfrm>
          <a:prstGeom prst="rect">
            <a:avLst/>
          </a:prstGeom>
          <a:noFill/>
        </p:spPr>
        <p:txBody>
          <a:bodyPr wrap="none" lIns="97188" tIns="48596" rIns="97188" bIns="48596" rtlCol="0">
            <a:spAutoFit/>
          </a:bodyPr>
          <a:lstStyle/>
          <a:p>
            <a:pPr defTabSz="1219069"/>
            <a:r>
              <a:rPr lang="es-MX" sz="2667" b="1" dirty="0">
                <a:solidFill>
                  <a:srgbClr val="1F497D">
                    <a:lumMod val="50000"/>
                  </a:srgbClr>
                </a:solidFill>
              </a:rPr>
              <a:t>CASOS DE CANCELACIÓN DE ESTE BENEFICIO:</a:t>
            </a:r>
            <a:endParaRPr lang="es-MX" sz="2667" dirty="0">
              <a:solidFill>
                <a:srgbClr val="1F497D">
                  <a:lumMod val="50000"/>
                </a:srgbClr>
              </a:solidFill>
            </a:endParaRPr>
          </a:p>
          <a:p>
            <a:pPr marL="1727200" indent="-369888" defTabSz="1219069">
              <a:buFont typeface="+mj-lt"/>
              <a:buAutoNum type="arabicPeriod"/>
            </a:pPr>
            <a:r>
              <a:rPr lang="es-ES_tradnl" sz="2667" dirty="0">
                <a:solidFill>
                  <a:srgbClr val="1F497D">
                    <a:lumMod val="50000"/>
                  </a:srgbClr>
                </a:solidFill>
              </a:rPr>
              <a:t>Al tener 3 faltas a su apoyo alimentario durante el cuatrimestre.</a:t>
            </a:r>
            <a:endParaRPr lang="es-MX" sz="2667" dirty="0">
              <a:solidFill>
                <a:srgbClr val="1F497D">
                  <a:lumMod val="50000"/>
                </a:srgbClr>
              </a:solidFill>
            </a:endParaRPr>
          </a:p>
          <a:p>
            <a:pPr marL="1727200" indent="-369888" defTabSz="1219069">
              <a:buFont typeface="+mj-lt"/>
              <a:buAutoNum type="arabicPeriod"/>
            </a:pPr>
            <a:r>
              <a:rPr lang="es-ES_tradnl" sz="2667" dirty="0">
                <a:solidFill>
                  <a:srgbClr val="1F497D">
                    <a:lumMod val="50000"/>
                  </a:srgbClr>
                </a:solidFill>
              </a:rPr>
              <a:t>Al regalar, prestar o compartir el apoyo.</a:t>
            </a:r>
            <a:endParaRPr lang="es-MX" sz="2667" dirty="0">
              <a:solidFill>
                <a:srgbClr val="1F497D">
                  <a:lumMod val="50000"/>
                </a:srgbClr>
              </a:solidFill>
            </a:endParaRPr>
          </a:p>
          <a:p>
            <a:pPr marL="1727200" indent="-369888" defTabSz="1219069">
              <a:buFont typeface="+mj-lt"/>
              <a:buAutoNum type="arabicPeriod"/>
            </a:pPr>
            <a:r>
              <a:rPr lang="es-ES_tradnl" sz="2667" dirty="0">
                <a:solidFill>
                  <a:srgbClr val="1F497D">
                    <a:lumMod val="50000"/>
                  </a:srgbClr>
                </a:solidFill>
              </a:rPr>
              <a:t>Baja de la Universidad.</a:t>
            </a:r>
          </a:p>
        </p:txBody>
      </p:sp>
      <p:pic>
        <p:nvPicPr>
          <p:cNvPr id="5" name="Imagen 4">
            <a:extLst>
              <a:ext uri="{FF2B5EF4-FFF2-40B4-BE49-F238E27FC236}">
                <a16:creationId xmlns:a16="http://schemas.microsoft.com/office/drawing/2014/main" id="{4FE66101-15DE-B0B3-B8A1-416038848595}"/>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077553" y="-8402309"/>
            <a:ext cx="4280635" cy="4280635"/>
          </a:xfrm>
          <a:prstGeom prst="rect">
            <a:avLst/>
          </a:prstGeom>
        </p:spPr>
      </p:pic>
      <p:pic>
        <p:nvPicPr>
          <p:cNvPr id="15" name="Imagen 14">
            <a:extLst>
              <a:ext uri="{FF2B5EF4-FFF2-40B4-BE49-F238E27FC236}">
                <a16:creationId xmlns:a16="http://schemas.microsoft.com/office/drawing/2014/main" id="{BEC376ED-D519-CFAA-5DA6-3869DCB00EE1}"/>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58765" y="-8398941"/>
            <a:ext cx="4280635" cy="4280635"/>
          </a:xfrm>
          <a:prstGeom prst="rect">
            <a:avLst/>
          </a:prstGeom>
        </p:spPr>
      </p:pic>
    </p:spTree>
    <p:extLst>
      <p:ext uri="{BB962C8B-B14F-4D97-AF65-F5344CB8AC3E}">
        <p14:creationId xmlns:p14="http://schemas.microsoft.com/office/powerpoint/2010/main" val="167698138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1818</TotalTime>
  <Words>619</Words>
  <Application>Microsoft Office PowerPoint</Application>
  <PresentationFormat>Panorámica</PresentationFormat>
  <Paragraphs>33</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Arial Black</vt:lpstr>
      <vt:lpstr>Calibri</vt:lpstr>
      <vt:lpstr>Calibri Light</vt:lpstr>
      <vt:lpstr>Times New Roman</vt:lpstr>
      <vt:lpstr>Wingdings</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UPZ-PC</dc:creator>
  <cp:lastModifiedBy>Informática</cp:lastModifiedBy>
  <cp:revision>21</cp:revision>
  <cp:lastPrinted>2022-05-18T17:39:10Z</cp:lastPrinted>
  <dcterms:created xsi:type="dcterms:W3CDTF">2020-01-20T13:50:10Z</dcterms:created>
  <dcterms:modified xsi:type="dcterms:W3CDTF">2022-05-27T18:28:01Z</dcterms:modified>
</cp:coreProperties>
</file>